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02" r:id="rId2"/>
    <p:sldId id="294" r:id="rId3"/>
    <p:sldId id="295" r:id="rId4"/>
    <p:sldId id="296" r:id="rId5"/>
    <p:sldId id="297" r:id="rId6"/>
    <p:sldId id="298" r:id="rId7"/>
    <p:sldId id="299" r:id="rId8"/>
    <p:sldId id="303" r:id="rId9"/>
    <p:sldId id="300" r:id="rId10"/>
    <p:sldId id="30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66"/>
    <a:srgbClr val="FFCCCC"/>
    <a:srgbClr val="990033"/>
    <a:srgbClr val="FF00FF"/>
    <a:srgbClr val="800000"/>
    <a:srgbClr val="003300"/>
    <a:srgbClr val="000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60" autoAdjust="0"/>
    <p:restoredTop sz="94660"/>
  </p:normalViewPr>
  <p:slideViewPr>
    <p:cSldViewPr>
      <p:cViewPr varScale="1">
        <p:scale>
          <a:sx n="38" d="100"/>
          <a:sy n="38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547F1-B1A6-4EC0-993B-9371C3842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849D-D4E2-4C80-BB17-548E6ECD9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C4DDD-8B26-4C3D-A984-37D035D88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1D23F-BB97-42B2-AE23-6EC36F7B3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1E313-F2E6-4305-AB3D-0138A400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681FF-B208-4F49-8AD8-350317494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791F8-6AF4-47FD-ADEA-118B8C45D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8B864-0C95-4A8C-A3E8-072889C9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ED302-4F98-49ED-8C4A-9559ABB9F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4779-B232-497A-9F3C-E4B3E49C1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B6FF6-03D0-41A2-909D-44488E607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9CAF1-D68F-4D7B-BB1F-E3EEF17FE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51A59DD-F994-4F90-B60A-A2BCF26B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384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800"/>
            <a:ext cx="99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5" descr="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8153400" y="0"/>
            <a:ext cx="99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4" name="Picture 6" descr="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45163"/>
            <a:ext cx="990600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Bauernbar">
            <a:hlinkClick r:id="rId5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4572000"/>
            <a:ext cx="63547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7" name="WordArt 9"/>
          <p:cNvSpPr>
            <a:spLocks noChangeArrowheads="1" noChangeShapeType="1" noTextEdit="1"/>
          </p:cNvSpPr>
          <p:nvPr/>
        </p:nvSpPr>
        <p:spPr bwMode="auto">
          <a:xfrm>
            <a:off x="1752600" y="1841500"/>
            <a:ext cx="6019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Môn: Toán</a:t>
            </a:r>
          </a:p>
        </p:txBody>
      </p:sp>
      <p:sp>
        <p:nvSpPr>
          <p:cNvPr id="68618" name="WordArt 10" descr="50%"/>
          <p:cNvSpPr>
            <a:spLocks noChangeArrowheads="1" noChangeShapeType="1" noTextEdit="1"/>
          </p:cNvSpPr>
          <p:nvPr/>
        </p:nvSpPr>
        <p:spPr bwMode="auto">
          <a:xfrm>
            <a:off x="2667000" y="2984500"/>
            <a:ext cx="38862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pattFill prst="pct50">
                  <a:fgClr>
                    <a:srgbClr val="FF00FF"/>
                  </a:fgClr>
                  <a:bgClr>
                    <a:srgbClr val="FFFFFF"/>
                  </a:bgClr>
                </a:pattFill>
                <a:latin typeface="Arial"/>
                <a:cs typeface="Arial"/>
              </a:rPr>
              <a:t>BÀI: 38 + 25</a:t>
            </a:r>
          </a:p>
        </p:txBody>
      </p:sp>
      <p:pic>
        <p:nvPicPr>
          <p:cNvPr id="68620" name="Picture 12" descr="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8153400" y="5745163"/>
            <a:ext cx="990600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7" grpId="0" animBg="1"/>
      <p:bldP spid="686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838200" y="2722563"/>
            <a:ext cx="2743200" cy="4114800"/>
            <a:chOff x="48" y="624"/>
            <a:chExt cx="1776" cy="2759"/>
          </a:xfrm>
        </p:grpSpPr>
        <p:grpSp>
          <p:nvGrpSpPr>
            <p:cNvPr id="11285" name="Group 5"/>
            <p:cNvGrpSpPr>
              <a:grpSpLocks/>
            </p:cNvGrpSpPr>
            <p:nvPr/>
          </p:nvGrpSpPr>
          <p:grpSpPr bwMode="auto">
            <a:xfrm>
              <a:off x="48" y="624"/>
              <a:ext cx="1776" cy="2759"/>
              <a:chOff x="720" y="2496"/>
              <a:chExt cx="1632" cy="1632"/>
            </a:xfrm>
          </p:grpSpPr>
          <p:sp>
            <p:nvSpPr>
              <p:cNvPr id="11288" name="AutoShape 6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1008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6 w 21600"/>
                  <a:gd name="T13" fmla="*/ 2282 h 21600"/>
                  <a:gd name="T14" fmla="*/ 16564 w 21600"/>
                  <a:gd name="T15" fmla="*/ 1369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00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1289" name="Picture 7" descr="happymom8b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720" y="2640"/>
                <a:ext cx="1632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86" name="Text Box 8"/>
            <p:cNvSpPr txBox="1">
              <a:spLocks noChangeArrowheads="1"/>
            </p:cNvSpPr>
            <p:nvPr/>
          </p:nvSpPr>
          <p:spPr bwMode="auto">
            <a:xfrm>
              <a:off x="470" y="688"/>
              <a:ext cx="791" cy="35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solidFill>
                    <a:schemeClr val="folHlink"/>
                  </a:solidFill>
                  <a:cs typeface="Arial" charset="0"/>
                </a:rPr>
                <a:t>CHÚC</a:t>
              </a:r>
            </a:p>
          </p:txBody>
        </p:sp>
        <p:sp>
          <p:nvSpPr>
            <p:cNvPr id="11287" name="AutoShape 9"/>
            <p:cNvSpPr>
              <a:spLocks noChangeArrowheads="1"/>
            </p:cNvSpPr>
            <p:nvPr/>
          </p:nvSpPr>
          <p:spPr bwMode="auto">
            <a:xfrm rot="-554298">
              <a:off x="256" y="1291"/>
              <a:ext cx="952" cy="11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9 h 21600"/>
                <a:gd name="T14" fmla="*/ 16563 w 21600"/>
                <a:gd name="T15" fmla="*/ 1367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33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i="1">
                  <a:solidFill>
                    <a:schemeClr val="folHlink"/>
                  </a:solidFill>
                  <a:latin typeface="Times New Roman" pitchFamily="18" charset="0"/>
                  <a:cs typeface="Arial" charset="0"/>
                </a:rPr>
                <a:t>CÁC</a:t>
              </a:r>
            </a:p>
            <a:p>
              <a:pPr algn="ctr"/>
              <a:r>
                <a:rPr lang="en-US" sz="2800" b="1" i="1">
                  <a:solidFill>
                    <a:schemeClr val="folHlink"/>
                  </a:solidFill>
                  <a:latin typeface="Times New Roman" pitchFamily="18" charset="0"/>
                  <a:cs typeface="Arial" charset="0"/>
                </a:rPr>
                <a:t>EM</a:t>
              </a:r>
            </a:p>
          </p:txBody>
        </p:sp>
      </p:grpSp>
      <p:grpSp>
        <p:nvGrpSpPr>
          <p:cNvPr id="11267" name="Group 10"/>
          <p:cNvGrpSpPr>
            <a:grpSpLocks/>
          </p:cNvGrpSpPr>
          <p:nvPr/>
        </p:nvGrpSpPr>
        <p:grpSpPr bwMode="auto">
          <a:xfrm>
            <a:off x="3276600" y="2851150"/>
            <a:ext cx="2520950" cy="4006850"/>
            <a:chOff x="1440" y="624"/>
            <a:chExt cx="1972" cy="2716"/>
          </a:xfrm>
        </p:grpSpPr>
        <p:grpSp>
          <p:nvGrpSpPr>
            <p:cNvPr id="11280" name="Group 11"/>
            <p:cNvGrpSpPr>
              <a:grpSpLocks/>
            </p:cNvGrpSpPr>
            <p:nvPr/>
          </p:nvGrpSpPr>
          <p:grpSpPr bwMode="auto">
            <a:xfrm>
              <a:off x="1440" y="624"/>
              <a:ext cx="1972" cy="2716"/>
              <a:chOff x="720" y="2496"/>
              <a:chExt cx="1632" cy="1632"/>
            </a:xfrm>
          </p:grpSpPr>
          <p:sp>
            <p:nvSpPr>
              <p:cNvPr id="11283" name="AutoShape 12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1008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6 w 21600"/>
                  <a:gd name="T13" fmla="*/ 2282 h 21600"/>
                  <a:gd name="T14" fmla="*/ 16564 w 21600"/>
                  <a:gd name="T15" fmla="*/ 1369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00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1284" name="Picture 13" descr="happymom8b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720" y="2640"/>
                <a:ext cx="1632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81" name="AutoShape 14"/>
            <p:cNvSpPr>
              <a:spLocks noChangeArrowheads="1"/>
            </p:cNvSpPr>
            <p:nvPr/>
          </p:nvSpPr>
          <p:spPr bwMode="auto">
            <a:xfrm rot="-554298">
              <a:off x="1728" y="1296"/>
              <a:ext cx="952" cy="11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9 h 21600"/>
                <a:gd name="T14" fmla="*/ 16563 w 21600"/>
                <a:gd name="T15" fmla="*/ 1367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33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i="1">
                  <a:solidFill>
                    <a:schemeClr val="folHlink"/>
                  </a:solidFill>
                  <a:latin typeface="Times New Roman" pitchFamily="18" charset="0"/>
                  <a:cs typeface="Arial" charset="0"/>
                </a:rPr>
                <a:t>GIỎI</a:t>
              </a:r>
            </a:p>
          </p:txBody>
        </p:sp>
        <p:sp>
          <p:nvSpPr>
            <p:cNvPr id="11282" name="Text Box 15"/>
            <p:cNvSpPr txBox="1">
              <a:spLocks noChangeArrowheads="1"/>
            </p:cNvSpPr>
            <p:nvPr/>
          </p:nvSpPr>
          <p:spPr bwMode="auto">
            <a:xfrm>
              <a:off x="2026" y="637"/>
              <a:ext cx="740" cy="31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i="1">
                  <a:solidFill>
                    <a:schemeClr val="folHlink"/>
                  </a:solidFill>
                  <a:cs typeface="Arial" charset="0"/>
                </a:rPr>
                <a:t>HỌC</a:t>
              </a:r>
            </a:p>
          </p:txBody>
        </p:sp>
      </p:grpSp>
      <p:grpSp>
        <p:nvGrpSpPr>
          <p:cNvPr id="11268" name="Group 16"/>
          <p:cNvGrpSpPr>
            <a:grpSpLocks/>
          </p:cNvGrpSpPr>
          <p:nvPr/>
        </p:nvGrpSpPr>
        <p:grpSpPr bwMode="auto">
          <a:xfrm>
            <a:off x="6019800" y="2895600"/>
            <a:ext cx="2514600" cy="3962400"/>
            <a:chOff x="2954" y="673"/>
            <a:chExt cx="1846" cy="2633"/>
          </a:xfrm>
        </p:grpSpPr>
        <p:grpSp>
          <p:nvGrpSpPr>
            <p:cNvPr id="11273" name="Group 17"/>
            <p:cNvGrpSpPr>
              <a:grpSpLocks/>
            </p:cNvGrpSpPr>
            <p:nvPr/>
          </p:nvGrpSpPr>
          <p:grpSpPr bwMode="auto">
            <a:xfrm>
              <a:off x="2954" y="692"/>
              <a:ext cx="1846" cy="2614"/>
              <a:chOff x="720" y="2496"/>
              <a:chExt cx="1632" cy="1632"/>
            </a:xfrm>
          </p:grpSpPr>
          <p:sp>
            <p:nvSpPr>
              <p:cNvPr id="11278" name="AutoShape 18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1008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6 w 21600"/>
                  <a:gd name="T13" fmla="*/ 2282 h 21600"/>
                  <a:gd name="T14" fmla="*/ 16564 w 21600"/>
                  <a:gd name="T15" fmla="*/ 1369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00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1279" name="Picture 19" descr="happymom8b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720" y="2640"/>
                <a:ext cx="1632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1274" name="Group 20"/>
            <p:cNvGrpSpPr>
              <a:grpSpLocks/>
            </p:cNvGrpSpPr>
            <p:nvPr/>
          </p:nvGrpSpPr>
          <p:grpSpPr bwMode="auto">
            <a:xfrm>
              <a:off x="3103" y="673"/>
              <a:ext cx="1313" cy="1775"/>
              <a:chOff x="3103" y="716"/>
              <a:chExt cx="1313" cy="1775"/>
            </a:xfrm>
          </p:grpSpPr>
          <p:sp>
            <p:nvSpPr>
              <p:cNvPr id="11275" name="AutoShape 21"/>
              <p:cNvSpPr>
                <a:spLocks noChangeArrowheads="1"/>
              </p:cNvSpPr>
              <p:nvPr/>
            </p:nvSpPr>
            <p:spPr bwMode="auto">
              <a:xfrm rot="-554298">
                <a:off x="3171" y="1291"/>
                <a:ext cx="1006" cy="12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6 w 21600"/>
                  <a:gd name="T13" fmla="*/ 2286 h 21600"/>
                  <a:gd name="T14" fmla="*/ 16554 w 21600"/>
                  <a:gd name="T15" fmla="*/ 13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Text Box 22"/>
              <p:cNvSpPr txBox="1">
                <a:spLocks noChangeArrowheads="1"/>
              </p:cNvSpPr>
              <p:nvPr/>
            </p:nvSpPr>
            <p:spPr bwMode="auto">
              <a:xfrm>
                <a:off x="3436" y="716"/>
                <a:ext cx="980" cy="345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 i="1">
                    <a:solidFill>
                      <a:schemeClr val="folHlink"/>
                    </a:solidFill>
                    <a:cs typeface="Arial" charset="0"/>
                  </a:rPr>
                  <a:t>CHĂM</a:t>
                </a:r>
              </a:p>
            </p:txBody>
          </p:sp>
          <p:sp>
            <p:nvSpPr>
              <p:cNvPr id="11277" name="Text Box 23"/>
              <p:cNvSpPr txBox="1">
                <a:spLocks noChangeArrowheads="1"/>
              </p:cNvSpPr>
              <p:nvPr/>
            </p:nvSpPr>
            <p:spPr bwMode="auto">
              <a:xfrm>
                <a:off x="3103" y="1507"/>
                <a:ext cx="1118" cy="34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 b="1" i="1">
                    <a:solidFill>
                      <a:schemeClr val="folHlink"/>
                    </a:solidFill>
                    <a:cs typeface="Arial" charset="0"/>
                  </a:rPr>
                  <a:t>NGOAN</a:t>
                </a:r>
              </a:p>
            </p:txBody>
          </p:sp>
        </p:grpSp>
      </p:grpSp>
      <p:sp>
        <p:nvSpPr>
          <p:cNvPr id="67606" name="WordArt 22"/>
          <p:cNvSpPr>
            <a:spLocks noChangeArrowheads="1" noChangeShapeType="1" noTextEdit="1"/>
          </p:cNvSpPr>
          <p:nvPr/>
        </p:nvSpPr>
        <p:spPr bwMode="auto">
          <a:xfrm>
            <a:off x="768350" y="0"/>
            <a:ext cx="7772400" cy="1143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17361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Kính chúc quý thầy cô sức khỏe!</a:t>
            </a:r>
          </a:p>
        </p:txBody>
      </p:sp>
      <p:pic>
        <p:nvPicPr>
          <p:cNvPr id="11270" name="Picture 23" descr="blumen-pflanzen12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2192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4" descr="blumen-pflanzen05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4837113"/>
            <a:ext cx="13811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5" descr="blumen-pflanzen05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6200" y="5160963"/>
            <a:ext cx="129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32" name="Picture 40" descr="1chuc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438" y="2674938"/>
            <a:ext cx="387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33" name="Picture 41" descr="1chuc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450" y="2674938"/>
            <a:ext cx="387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34" name="Picture 42" descr="1chuc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3838" y="2674938"/>
            <a:ext cx="387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35" name="Picture 43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751138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37" name="Picture 45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751138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38" name="Picture 46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751138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39" name="Picture 47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751138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0" name="Picture 48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751138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1" name="Picture 49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751138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2" name="Picture 50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751138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3" name="Picture 51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2163" y="2744788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5" name="Picture 53" descr="1chuc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725" y="4427538"/>
            <a:ext cx="387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6" name="Picture 54" descr="1chuc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463" y="4448175"/>
            <a:ext cx="387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7" name="Picture 55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419600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8" name="Picture 56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419600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49" name="Picture 57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419600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50" name="Picture 58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419600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51" name="Picture 59" descr="1don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419600"/>
            <a:ext cx="101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52" name="Text Box 60"/>
          <p:cNvSpPr txBox="1">
            <a:spLocks noChangeArrowheads="1"/>
          </p:cNvSpPr>
          <p:nvPr/>
        </p:nvSpPr>
        <p:spPr bwMode="auto">
          <a:xfrm>
            <a:off x="381000" y="1878013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</a:rPr>
              <a:t>38 + 25 = ?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420813" y="4435475"/>
            <a:ext cx="560387" cy="1676400"/>
            <a:chOff x="864" y="2880"/>
            <a:chExt cx="353" cy="1056"/>
          </a:xfrm>
        </p:grpSpPr>
        <p:sp>
          <p:nvSpPr>
            <p:cNvPr id="3107" name="AutoShape 62"/>
            <p:cNvSpPr>
              <a:spLocks noChangeArrowheads="1"/>
            </p:cNvSpPr>
            <p:nvPr/>
          </p:nvSpPr>
          <p:spPr bwMode="auto">
            <a:xfrm>
              <a:off x="864" y="2880"/>
              <a:ext cx="353" cy="1056"/>
            </a:xfrm>
            <a:prstGeom prst="roundRect">
              <a:avLst>
                <a:gd name="adj" fmla="val 16667"/>
              </a:avLst>
            </a:prstGeom>
            <a:solidFill>
              <a:srgbClr val="00CCFF">
                <a:alpha val="50980"/>
              </a:srgbClr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108" name="Picture 63" descr="1chu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2" y="2893"/>
              <a:ext cx="24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9456" name="Line 64"/>
          <p:cNvSpPr>
            <a:spLocks noChangeShapeType="1"/>
          </p:cNvSpPr>
          <p:nvPr/>
        </p:nvSpPr>
        <p:spPr bwMode="auto">
          <a:xfrm flipH="1">
            <a:off x="1987550" y="4089400"/>
            <a:ext cx="304800" cy="304800"/>
          </a:xfrm>
          <a:prstGeom prst="line">
            <a:avLst/>
          </a:prstGeom>
          <a:noFill/>
          <a:ln w="76200">
            <a:solidFill>
              <a:srgbClr val="0000CC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57" name="Text Box 65"/>
          <p:cNvSpPr txBox="1">
            <a:spLocks noChangeArrowheads="1"/>
          </p:cNvSpPr>
          <p:nvPr/>
        </p:nvSpPr>
        <p:spPr bwMode="auto">
          <a:xfrm>
            <a:off x="2146300" y="59436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</a:rPr>
              <a:t>38 + 25 = </a:t>
            </a:r>
            <a:r>
              <a:rPr lang="en-US" sz="3600" b="1">
                <a:solidFill>
                  <a:srgbClr val="CC0000"/>
                </a:solidFill>
              </a:rPr>
              <a:t>63</a:t>
            </a:r>
          </a:p>
        </p:txBody>
      </p:sp>
      <p:sp>
        <p:nvSpPr>
          <p:cNvPr id="59458" name="Text Box 66"/>
          <p:cNvSpPr txBox="1">
            <a:spLocks noChangeArrowheads="1"/>
          </p:cNvSpPr>
          <p:nvPr/>
        </p:nvSpPr>
        <p:spPr bwMode="auto">
          <a:xfrm>
            <a:off x="4518025" y="2482850"/>
            <a:ext cx="744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38</a:t>
            </a:r>
            <a:r>
              <a:rPr lang="en-US" sz="3600" b="1">
                <a:solidFill>
                  <a:srgbClr val="B20A22"/>
                </a:solidFill>
              </a:rPr>
              <a:t> </a:t>
            </a:r>
          </a:p>
        </p:txBody>
      </p:sp>
      <p:sp>
        <p:nvSpPr>
          <p:cNvPr id="59459" name="Text Box 67"/>
          <p:cNvSpPr txBox="1">
            <a:spLocks noChangeArrowheads="1"/>
          </p:cNvSpPr>
          <p:nvPr/>
        </p:nvSpPr>
        <p:spPr bwMode="auto">
          <a:xfrm>
            <a:off x="4538663" y="3027363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25</a:t>
            </a:r>
            <a:r>
              <a:rPr lang="en-US" sz="3600" b="1">
                <a:solidFill>
                  <a:srgbClr val="B20A22"/>
                </a:solidFill>
              </a:rPr>
              <a:t> </a:t>
            </a:r>
          </a:p>
        </p:txBody>
      </p:sp>
      <p:sp>
        <p:nvSpPr>
          <p:cNvPr id="59460" name="Text Box 68"/>
          <p:cNvSpPr txBox="1">
            <a:spLocks noChangeArrowheads="1"/>
          </p:cNvSpPr>
          <p:nvPr/>
        </p:nvSpPr>
        <p:spPr bwMode="auto">
          <a:xfrm>
            <a:off x="4137025" y="278447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 +</a:t>
            </a:r>
            <a:r>
              <a:rPr lang="en-US" sz="3600" b="1">
                <a:solidFill>
                  <a:srgbClr val="B20A22"/>
                </a:solidFill>
              </a:rPr>
              <a:t> </a:t>
            </a:r>
          </a:p>
        </p:txBody>
      </p:sp>
      <p:sp>
        <p:nvSpPr>
          <p:cNvPr id="59461" name="Line 69"/>
          <p:cNvSpPr>
            <a:spLocks noChangeShapeType="1"/>
          </p:cNvSpPr>
          <p:nvPr/>
        </p:nvSpPr>
        <p:spPr bwMode="auto">
          <a:xfrm>
            <a:off x="4424363" y="358140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62" name="Text Box 70"/>
          <p:cNvSpPr txBox="1">
            <a:spLocks noChangeArrowheads="1"/>
          </p:cNvSpPr>
          <p:nvPr/>
        </p:nvSpPr>
        <p:spPr bwMode="auto">
          <a:xfrm>
            <a:off x="5429250" y="2519363"/>
            <a:ext cx="3733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66"/>
                </a:solidFill>
              </a:rPr>
              <a:t>* 8 cộng 5 bằng 13,    </a:t>
            </a:r>
          </a:p>
          <a:p>
            <a:r>
              <a:rPr lang="en-US" sz="3200" b="1">
                <a:solidFill>
                  <a:srgbClr val="000066"/>
                </a:solidFill>
              </a:rPr>
              <a:t>    viết 3, nhớ 1.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59463" name="Text Box 71"/>
          <p:cNvSpPr txBox="1">
            <a:spLocks noChangeArrowheads="1"/>
          </p:cNvSpPr>
          <p:nvPr/>
        </p:nvSpPr>
        <p:spPr bwMode="auto">
          <a:xfrm>
            <a:off x="4724400" y="3449638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9464" name="Text Box 72"/>
          <p:cNvSpPr txBox="1">
            <a:spLocks noChangeArrowheads="1"/>
          </p:cNvSpPr>
          <p:nvPr/>
        </p:nvSpPr>
        <p:spPr bwMode="auto">
          <a:xfrm>
            <a:off x="4516438" y="3470275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C0000"/>
                </a:solidFill>
              </a:rPr>
              <a:t>*</a:t>
            </a:r>
          </a:p>
        </p:txBody>
      </p:sp>
      <p:sp>
        <p:nvSpPr>
          <p:cNvPr id="59465" name="Text Box 73"/>
          <p:cNvSpPr txBox="1">
            <a:spLocks noChangeArrowheads="1"/>
          </p:cNvSpPr>
          <p:nvPr/>
        </p:nvSpPr>
        <p:spPr bwMode="auto">
          <a:xfrm>
            <a:off x="4495800" y="3463925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59467" name="Text Box 75"/>
          <p:cNvSpPr txBox="1">
            <a:spLocks noChangeArrowheads="1"/>
          </p:cNvSpPr>
          <p:nvPr/>
        </p:nvSpPr>
        <p:spPr bwMode="auto">
          <a:xfrm>
            <a:off x="5486400" y="3581400"/>
            <a:ext cx="3733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66"/>
                </a:solidFill>
              </a:rPr>
              <a:t>*3 cộng 2 bằng 5, </a:t>
            </a:r>
          </a:p>
          <a:p>
            <a:r>
              <a:rPr lang="en-US" sz="3200" b="1">
                <a:solidFill>
                  <a:srgbClr val="000066"/>
                </a:solidFill>
              </a:rPr>
              <a:t>  thêm 1 bằng 6, </a:t>
            </a:r>
          </a:p>
          <a:p>
            <a:r>
              <a:rPr lang="en-US" sz="3200" b="1">
                <a:solidFill>
                  <a:srgbClr val="000066"/>
                </a:solidFill>
              </a:rPr>
              <a:t>  viết 6.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59468" name="Text Box 76"/>
          <p:cNvSpPr txBox="1">
            <a:spLocks noChangeArrowheads="1"/>
          </p:cNvSpPr>
          <p:nvPr/>
        </p:nvSpPr>
        <p:spPr bwMode="auto">
          <a:xfrm>
            <a:off x="3346450" y="10668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</a:rPr>
              <a:t>38 + 25</a:t>
            </a:r>
          </a:p>
        </p:txBody>
      </p:sp>
      <p:sp>
        <p:nvSpPr>
          <p:cNvPr id="3106" name="Text Box 77"/>
          <p:cNvSpPr txBox="1">
            <a:spLocks noChangeArrowheads="1"/>
          </p:cNvSpPr>
          <p:nvPr/>
        </p:nvSpPr>
        <p:spPr bwMode="auto">
          <a:xfrm>
            <a:off x="3581400" y="609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10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1000"/>
                                        <p:tgtEl>
                                          <p:spTgt spid="5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10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10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10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1000"/>
                                        <p:tgtEl>
                                          <p:spTgt spid="5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1000"/>
                                        <p:tgtEl>
                                          <p:spTgt spid="5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1000"/>
                                        <p:tgtEl>
                                          <p:spTgt spid="5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1000"/>
                                        <p:tgtEl>
                                          <p:spTgt spid="5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10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1000"/>
                                        <p:tgtEl>
                                          <p:spTgt spid="5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1000"/>
                                        <p:tgtEl>
                                          <p:spTgt spid="5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-1.11111E-6 L 0.08072 -0.2437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22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662 L 0.07778 -0.2432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9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59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59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59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8" dur="1000"/>
                                        <p:tgtEl>
                                          <p:spTgt spid="5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5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5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1000"/>
                                        <p:tgtEl>
                                          <p:spTgt spid="5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5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10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5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6" dur="500"/>
                                        <p:tgtEl>
                                          <p:spTgt spid="5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52" grpId="0"/>
      <p:bldP spid="59456" grpId="0" animBg="1"/>
      <p:bldP spid="59457" grpId="0"/>
      <p:bldP spid="59458" grpId="0"/>
      <p:bldP spid="59459" grpId="0"/>
      <p:bldP spid="59460" grpId="0"/>
      <p:bldP spid="59461" grpId="0" animBg="1"/>
      <p:bldP spid="59462" grpId="0"/>
      <p:bldP spid="59463" grpId="0"/>
      <p:bldP spid="59464" grpId="0"/>
      <p:bldP spid="59464" grpId="1"/>
      <p:bldP spid="59465" grpId="0"/>
      <p:bldP spid="59467" grpId="0"/>
      <p:bldP spid="594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346450" y="10668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</a:rPr>
              <a:t>38 + 25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581400" y="609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Toán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0" y="1828800"/>
            <a:ext cx="2514600" cy="736600"/>
            <a:chOff x="480" y="1152"/>
            <a:chExt cx="1584" cy="464"/>
          </a:xfrm>
        </p:grpSpPr>
        <p:sp>
          <p:nvSpPr>
            <p:cNvPr id="4152" name="AutoShape 8"/>
            <p:cNvSpPr>
              <a:spLocks noChangeArrowheads="1"/>
            </p:cNvSpPr>
            <p:nvPr/>
          </p:nvSpPr>
          <p:spPr bwMode="gray">
            <a:xfrm>
              <a:off x="480" y="1152"/>
              <a:ext cx="1584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/>
                <a:t>           </a:t>
              </a:r>
              <a:r>
                <a:rPr lang="en-US" sz="3200" b="1"/>
                <a:t>Tính: 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76" y="1200"/>
              <a:ext cx="480" cy="416"/>
              <a:chOff x="336" y="2112"/>
              <a:chExt cx="480" cy="416"/>
            </a:xfrm>
          </p:grpSpPr>
          <p:grpSp>
            <p:nvGrpSpPr>
              <p:cNvPr id="4153" name="Group 10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415"/>
                <a:chOff x="999" y="3120"/>
                <a:chExt cx="768" cy="1010"/>
              </a:xfrm>
            </p:grpSpPr>
            <p:sp>
              <p:nvSpPr>
                <p:cNvPr id="4155" name="AutoShape 1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28" name="Freeform 12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429" name="Text Box 13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80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4154" name="Text Box 14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33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79400" y="2743200"/>
            <a:ext cx="1196975" cy="1190625"/>
            <a:chOff x="398" y="1632"/>
            <a:chExt cx="754" cy="750"/>
          </a:xfrm>
        </p:grpSpPr>
        <p:sp>
          <p:nvSpPr>
            <p:cNvPr id="4148" name="Text Box 16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38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45</a:t>
              </a:r>
            </a:p>
          </p:txBody>
        </p:sp>
        <p:sp>
          <p:nvSpPr>
            <p:cNvPr id="4149" name="Line 17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Text Box 18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615950" y="375443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83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960563" y="2743200"/>
            <a:ext cx="1196975" cy="1190625"/>
            <a:chOff x="398" y="1632"/>
            <a:chExt cx="754" cy="750"/>
          </a:xfrm>
        </p:grpSpPr>
        <p:sp>
          <p:nvSpPr>
            <p:cNvPr id="4145" name="Text Box 21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58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4146" name="Line 22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Text Box 23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3622675" y="2681288"/>
            <a:ext cx="1196975" cy="1190625"/>
            <a:chOff x="398" y="1632"/>
            <a:chExt cx="754" cy="750"/>
          </a:xfrm>
        </p:grpSpPr>
        <p:sp>
          <p:nvSpPr>
            <p:cNvPr id="4142" name="Text Box 25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28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59</a:t>
              </a:r>
            </a:p>
          </p:txBody>
        </p:sp>
        <p:sp>
          <p:nvSpPr>
            <p:cNvPr id="4143" name="Line 26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Text Box 27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410200" y="2667000"/>
            <a:ext cx="1196975" cy="1190625"/>
            <a:chOff x="398" y="1632"/>
            <a:chExt cx="754" cy="750"/>
          </a:xfrm>
        </p:grpSpPr>
        <p:sp>
          <p:nvSpPr>
            <p:cNvPr id="4139" name="Text Box 2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48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27</a:t>
              </a:r>
            </a:p>
          </p:txBody>
        </p:sp>
        <p:sp>
          <p:nvSpPr>
            <p:cNvPr id="4140" name="Line 30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Text Box 31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354888" y="2646363"/>
            <a:ext cx="1196975" cy="1190625"/>
            <a:chOff x="398" y="1632"/>
            <a:chExt cx="754" cy="750"/>
          </a:xfrm>
        </p:grpSpPr>
        <p:sp>
          <p:nvSpPr>
            <p:cNvPr id="4136" name="Text Box 3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38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38</a:t>
              </a:r>
            </a:p>
          </p:txBody>
        </p:sp>
        <p:sp>
          <p:nvSpPr>
            <p:cNvPr id="4137" name="Line 34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Text Box 35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228600" y="4800600"/>
            <a:ext cx="1196975" cy="1190625"/>
            <a:chOff x="398" y="1632"/>
            <a:chExt cx="754" cy="750"/>
          </a:xfrm>
        </p:grpSpPr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68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  4</a:t>
              </a:r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Text Box 39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1905000" y="4724400"/>
            <a:ext cx="1196975" cy="1190625"/>
            <a:chOff x="398" y="1632"/>
            <a:chExt cx="754" cy="750"/>
          </a:xfrm>
        </p:grpSpPr>
        <p:sp>
          <p:nvSpPr>
            <p:cNvPr id="4130" name="Text Box 41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44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  8</a:t>
              </a:r>
            </a:p>
          </p:txBody>
        </p:sp>
        <p:sp>
          <p:nvSpPr>
            <p:cNvPr id="4131" name="Line 42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Text Box 43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3629025" y="4724400"/>
            <a:ext cx="1196975" cy="1190625"/>
            <a:chOff x="398" y="1632"/>
            <a:chExt cx="754" cy="750"/>
          </a:xfrm>
        </p:grpSpPr>
        <p:sp>
          <p:nvSpPr>
            <p:cNvPr id="4127" name="Text Box 45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47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4128" name="Line 46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 Box 47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5443538" y="4668838"/>
            <a:ext cx="1196975" cy="1190625"/>
            <a:chOff x="398" y="1632"/>
            <a:chExt cx="754" cy="750"/>
          </a:xfrm>
        </p:grpSpPr>
        <p:sp>
          <p:nvSpPr>
            <p:cNvPr id="4124" name="Text Box 4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68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4125" name="Line 50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Text Box 51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7356475" y="4660900"/>
            <a:ext cx="1196975" cy="1190625"/>
            <a:chOff x="398" y="1632"/>
            <a:chExt cx="754" cy="750"/>
          </a:xfrm>
        </p:grpSpPr>
        <p:sp>
          <p:nvSpPr>
            <p:cNvPr id="4121" name="Text Box 5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66"/>
                  </a:solidFill>
                </a:rPr>
                <a:t>48</a:t>
              </a:r>
            </a:p>
            <a:p>
              <a:r>
                <a:rPr lang="en-US" sz="3600" b="1">
                  <a:solidFill>
                    <a:srgbClr val="000066"/>
                  </a:solidFill>
                </a:rPr>
                <a:t>33</a:t>
              </a:r>
            </a:p>
          </p:txBody>
        </p:sp>
        <p:sp>
          <p:nvSpPr>
            <p:cNvPr id="4122" name="Line 54"/>
            <p:cNvSpPr>
              <a:spLocks noChangeShapeType="1"/>
            </p:cNvSpPr>
            <p:nvPr/>
          </p:nvSpPr>
          <p:spPr bwMode="auto">
            <a:xfrm>
              <a:off x="511" y="233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Text Box 55"/>
            <p:cNvSpPr txBox="1">
              <a:spLocks noChangeArrowheads="1"/>
            </p:cNvSpPr>
            <p:nvPr/>
          </p:nvSpPr>
          <p:spPr bwMode="auto">
            <a:xfrm>
              <a:off x="398" y="182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</a:rPr>
                <a:t>+</a:t>
              </a:r>
            </a:p>
          </p:txBody>
        </p:sp>
      </p:grpSp>
      <p:sp>
        <p:nvSpPr>
          <p:cNvPr id="60472" name="Text Box 56"/>
          <p:cNvSpPr txBox="1">
            <a:spLocks noChangeArrowheads="1"/>
          </p:cNvSpPr>
          <p:nvPr/>
        </p:nvSpPr>
        <p:spPr bwMode="auto">
          <a:xfrm>
            <a:off x="2327275" y="374808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94</a:t>
            </a:r>
          </a:p>
        </p:txBody>
      </p:sp>
      <p:sp>
        <p:nvSpPr>
          <p:cNvPr id="60473" name="Text Box 57"/>
          <p:cNvSpPr txBox="1">
            <a:spLocks noChangeArrowheads="1"/>
          </p:cNvSpPr>
          <p:nvPr/>
        </p:nvSpPr>
        <p:spPr bwMode="auto">
          <a:xfrm>
            <a:off x="3968750" y="367188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87</a:t>
            </a:r>
          </a:p>
        </p:txBody>
      </p:sp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5762625" y="367188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75</a:t>
            </a:r>
          </a:p>
        </p:txBody>
      </p:sp>
      <p:sp>
        <p:nvSpPr>
          <p:cNvPr id="60475" name="Text Box 59"/>
          <p:cNvSpPr txBox="1">
            <a:spLocks noChangeArrowheads="1"/>
          </p:cNvSpPr>
          <p:nvPr/>
        </p:nvSpPr>
        <p:spPr bwMode="auto">
          <a:xfrm>
            <a:off x="7702550" y="36512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76</a:t>
            </a:r>
          </a:p>
        </p:txBody>
      </p:sp>
      <p:sp>
        <p:nvSpPr>
          <p:cNvPr id="60476" name="Text Box 60"/>
          <p:cNvSpPr txBox="1">
            <a:spLocks noChangeArrowheads="1"/>
          </p:cNvSpPr>
          <p:nvPr/>
        </p:nvSpPr>
        <p:spPr bwMode="auto">
          <a:xfrm>
            <a:off x="595313" y="5791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72</a:t>
            </a:r>
          </a:p>
        </p:txBody>
      </p:sp>
      <p:sp>
        <p:nvSpPr>
          <p:cNvPr id="60477" name="Text Box 61"/>
          <p:cNvSpPr txBox="1">
            <a:spLocks noChangeArrowheads="1"/>
          </p:cNvSpPr>
          <p:nvPr/>
        </p:nvSpPr>
        <p:spPr bwMode="auto">
          <a:xfrm>
            <a:off x="2284413" y="572928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52</a:t>
            </a:r>
          </a:p>
        </p:txBody>
      </p: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3983038" y="572928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79</a:t>
            </a:r>
          </a:p>
        </p:txBody>
      </p:sp>
      <p:sp>
        <p:nvSpPr>
          <p:cNvPr id="60479" name="Text Box 63"/>
          <p:cNvSpPr txBox="1">
            <a:spLocks noChangeArrowheads="1"/>
          </p:cNvSpPr>
          <p:nvPr/>
        </p:nvSpPr>
        <p:spPr bwMode="auto">
          <a:xfrm>
            <a:off x="5830888" y="5673725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80</a:t>
            </a:r>
          </a:p>
        </p:txBody>
      </p:sp>
      <p:sp>
        <p:nvSpPr>
          <p:cNvPr id="60480" name="Text Box 64"/>
          <p:cNvSpPr txBox="1">
            <a:spLocks noChangeArrowheads="1"/>
          </p:cNvSpPr>
          <p:nvPr/>
        </p:nvSpPr>
        <p:spPr bwMode="auto">
          <a:xfrm>
            <a:off x="7743825" y="5694363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990000"/>
                </a:solidFill>
              </a:rPr>
              <a:t>81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10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10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10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10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10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10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0" dur="10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10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10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10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0435" grpId="0"/>
      <p:bldP spid="60472" grpId="0"/>
      <p:bldP spid="60473" grpId="0"/>
      <p:bldP spid="60474" grpId="0"/>
      <p:bldP spid="60475" grpId="0"/>
      <p:bldP spid="60476" grpId="0"/>
      <p:bldP spid="60477" grpId="0"/>
      <p:bldP spid="60478" grpId="0"/>
      <p:bldP spid="60479" grpId="0"/>
      <p:bldP spid="604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346450" y="10668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</a:rPr>
              <a:t>38 + 25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581400" y="609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Toán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4800" y="1897063"/>
            <a:ext cx="6400800" cy="777875"/>
            <a:chOff x="480" y="1104"/>
            <a:chExt cx="4032" cy="490"/>
          </a:xfrm>
        </p:grpSpPr>
        <p:sp>
          <p:nvSpPr>
            <p:cNvPr id="5166" name="AutoShape 8"/>
            <p:cNvSpPr>
              <a:spLocks noChangeArrowheads="1"/>
            </p:cNvSpPr>
            <p:nvPr/>
          </p:nvSpPr>
          <p:spPr bwMode="gray">
            <a:xfrm>
              <a:off x="480" y="1104"/>
              <a:ext cx="4032" cy="43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3200" b="1"/>
                <a:t>       Viết số thích hợp vào ô trống : ( HSKG)</a:t>
              </a: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493" y="1165"/>
              <a:ext cx="480" cy="429"/>
              <a:chOff x="576" y="1880"/>
              <a:chExt cx="480" cy="429"/>
            </a:xfrm>
          </p:grpSpPr>
          <p:grpSp>
            <p:nvGrpSpPr>
              <p:cNvPr id="5167" name="Group 10"/>
              <p:cNvGrpSpPr>
                <a:grpSpLocks/>
              </p:cNvGrpSpPr>
              <p:nvPr/>
            </p:nvGrpSpPr>
            <p:grpSpPr bwMode="auto">
              <a:xfrm>
                <a:off x="576" y="1894"/>
                <a:ext cx="480" cy="415"/>
                <a:chOff x="999" y="3120"/>
                <a:chExt cx="768" cy="1010"/>
              </a:xfrm>
            </p:grpSpPr>
            <p:sp>
              <p:nvSpPr>
                <p:cNvPr id="5169" name="AutoShape 1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52" name="Freeform 12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453" name="Text Box 13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80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5168" name="Text Box 14"/>
              <p:cNvSpPr txBox="1">
                <a:spLocks noChangeArrowheads="1"/>
              </p:cNvSpPr>
              <p:nvPr/>
            </p:nvSpPr>
            <p:spPr bwMode="auto">
              <a:xfrm>
                <a:off x="707" y="1880"/>
                <a:ext cx="19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990033"/>
                    </a:solidFill>
                  </a:rPr>
                  <a:t>2</a:t>
                </a:r>
              </a:p>
            </p:txBody>
          </p:sp>
        </p:grpSp>
      </p:grpSp>
      <p:graphicFrame>
        <p:nvGraphicFramePr>
          <p:cNvPr id="61536" name="Group 96"/>
          <p:cNvGraphicFramePr>
            <a:graphicFrameLocks noGrp="1"/>
          </p:cNvGraphicFramePr>
          <p:nvPr>
            <p:ph/>
          </p:nvPr>
        </p:nvGraphicFramePr>
        <p:xfrm>
          <a:off x="381000" y="3124200"/>
          <a:ext cx="8382000" cy="2590800"/>
        </p:xfrm>
        <a:graphic>
          <a:graphicData uri="http://schemas.openxmlformats.org/drawingml/2006/table">
            <a:tbl>
              <a:tblPr/>
              <a:tblGrid>
                <a:gridCol w="209550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hạng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hạng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43" name="Rectangle 103"/>
          <p:cNvSpPr>
            <a:spLocks noChangeArrowheads="1"/>
          </p:cNvSpPr>
          <p:nvPr/>
        </p:nvSpPr>
        <p:spPr bwMode="auto">
          <a:xfrm>
            <a:off x="2743200" y="5105400"/>
            <a:ext cx="609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>
              <a:solidFill>
                <a:srgbClr val="CC0000"/>
              </a:solidFill>
            </a:endParaRPr>
          </a:p>
        </p:txBody>
      </p:sp>
      <p:sp>
        <p:nvSpPr>
          <p:cNvPr id="61544" name="Rectangle 104"/>
          <p:cNvSpPr>
            <a:spLocks noChangeArrowheads="1"/>
          </p:cNvSpPr>
          <p:nvPr/>
        </p:nvSpPr>
        <p:spPr bwMode="auto">
          <a:xfrm>
            <a:off x="3733800" y="5029200"/>
            <a:ext cx="609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>
              <a:solidFill>
                <a:srgbClr val="CC0000"/>
              </a:solidFill>
            </a:endParaRPr>
          </a:p>
        </p:txBody>
      </p:sp>
      <p:sp>
        <p:nvSpPr>
          <p:cNvPr id="61545" name="Rectangle 105"/>
          <p:cNvSpPr>
            <a:spLocks noChangeArrowheads="1"/>
          </p:cNvSpPr>
          <p:nvPr/>
        </p:nvSpPr>
        <p:spPr bwMode="auto">
          <a:xfrm>
            <a:off x="4800600" y="5029200"/>
            <a:ext cx="609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>
              <a:solidFill>
                <a:srgbClr val="CC0000"/>
              </a:solidFill>
            </a:endParaRPr>
          </a:p>
        </p:txBody>
      </p:sp>
      <p:sp>
        <p:nvSpPr>
          <p:cNvPr id="61546" name="Rectangle 106"/>
          <p:cNvSpPr>
            <a:spLocks noChangeArrowheads="1"/>
          </p:cNvSpPr>
          <p:nvPr/>
        </p:nvSpPr>
        <p:spPr bwMode="auto">
          <a:xfrm>
            <a:off x="5791200" y="5029200"/>
            <a:ext cx="609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>
              <a:solidFill>
                <a:srgbClr val="CC0000"/>
              </a:solidFill>
            </a:endParaRPr>
          </a:p>
        </p:txBody>
      </p:sp>
      <p:sp>
        <p:nvSpPr>
          <p:cNvPr id="61547" name="Rectangle 107"/>
          <p:cNvSpPr>
            <a:spLocks noChangeArrowheads="1"/>
          </p:cNvSpPr>
          <p:nvPr/>
        </p:nvSpPr>
        <p:spPr bwMode="auto">
          <a:xfrm>
            <a:off x="6858000" y="5105400"/>
            <a:ext cx="609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>
              <a:solidFill>
                <a:srgbClr val="CC0000"/>
              </a:solidFill>
            </a:endParaRPr>
          </a:p>
        </p:txBody>
      </p:sp>
      <p:sp>
        <p:nvSpPr>
          <p:cNvPr id="61548" name="Rectangle 108"/>
          <p:cNvSpPr>
            <a:spLocks noChangeArrowheads="1"/>
          </p:cNvSpPr>
          <p:nvPr/>
        </p:nvSpPr>
        <p:spPr bwMode="auto">
          <a:xfrm>
            <a:off x="7924800" y="5029200"/>
            <a:ext cx="609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1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1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1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1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61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1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61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1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61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1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1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8"/>
                  </p:tgtEl>
                </p:cond>
              </p:nextCondLst>
            </p:seq>
          </p:childTnLst>
        </p:cTn>
      </p:par>
    </p:tnLst>
    <p:bldLst>
      <p:bldP spid="61543" grpId="0" animBg="1"/>
      <p:bldP spid="61544" grpId="0" animBg="1"/>
      <p:bldP spid="61545" grpId="0" animBg="1"/>
      <p:bldP spid="61546" grpId="0" animBg="1"/>
      <p:bldP spid="61547" grpId="0" animBg="1"/>
      <p:bldP spid="615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346450" y="10668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</a:rPr>
              <a:t>38 + 25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581400" y="609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Toán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" y="1752600"/>
            <a:ext cx="8229600" cy="2133600"/>
            <a:chOff x="384" y="1104"/>
            <a:chExt cx="5184" cy="1344"/>
          </a:xfrm>
        </p:grpSpPr>
        <p:sp>
          <p:nvSpPr>
            <p:cNvPr id="6164" name="AutoShape 7"/>
            <p:cNvSpPr>
              <a:spLocks noChangeArrowheads="1"/>
            </p:cNvSpPr>
            <p:nvPr/>
          </p:nvSpPr>
          <p:spPr bwMode="gray">
            <a:xfrm>
              <a:off x="384" y="1104"/>
              <a:ext cx="5184" cy="134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2D2D8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>
                  <a:solidFill>
                    <a:srgbClr val="2B166E"/>
                  </a:solidFill>
                </a:rPr>
                <a:t>         </a:t>
              </a:r>
              <a:r>
                <a:rPr lang="en-US" sz="3200" b="1">
                  <a:solidFill>
                    <a:srgbClr val="2B166E"/>
                  </a:solidFill>
                </a:rPr>
                <a:t>Đoạn thẳng AB dài 28dm, đoạn thẳng </a:t>
              </a:r>
            </a:p>
            <a:p>
              <a:pPr>
                <a:defRPr/>
              </a:pPr>
              <a:r>
                <a:rPr lang="en-US" sz="3200" b="1">
                  <a:solidFill>
                    <a:srgbClr val="2B166E"/>
                  </a:solidFill>
                </a:rPr>
                <a:t>BC dài 34dm. Con kiến đi từ A đến C phải đi</a:t>
              </a:r>
            </a:p>
            <a:p>
              <a:pPr>
                <a:defRPr/>
              </a:pPr>
              <a:r>
                <a:rPr lang="en-US" sz="3200" b="1">
                  <a:solidFill>
                    <a:srgbClr val="2B166E"/>
                  </a:solidFill>
                </a:rPr>
                <a:t> hết đoạn đường dài bao nhiêu đề-xi-mét? </a:t>
              </a:r>
            </a:p>
            <a:p>
              <a:pPr>
                <a:defRPr/>
              </a:pPr>
              <a:r>
                <a:rPr lang="en-US" sz="3200" b="1">
                  <a:solidFill>
                    <a:srgbClr val="2B166E"/>
                  </a:solidFill>
                </a:rPr>
                <a:t>( xem hình vẽ)</a:t>
              </a:r>
              <a:endParaRPr lang="en-US" sz="3200" b="1" i="1">
                <a:solidFill>
                  <a:srgbClr val="000000"/>
                </a:solidFill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23" y="1152"/>
              <a:ext cx="480" cy="416"/>
              <a:chOff x="336" y="2112"/>
              <a:chExt cx="480" cy="416"/>
            </a:xfrm>
          </p:grpSpPr>
          <p:grpSp>
            <p:nvGrpSpPr>
              <p:cNvPr id="6165" name="Group 10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415"/>
                <a:chOff x="999" y="3120"/>
                <a:chExt cx="768" cy="1010"/>
              </a:xfrm>
            </p:grpSpPr>
            <p:sp>
              <p:nvSpPr>
                <p:cNvPr id="6167" name="AutoShape 1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00" name="Freeform 12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501" name="Text Box 13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80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6166" name="Text Box 14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33"/>
                    </a:solidFill>
                  </a:rPr>
                  <a:t>3</a:t>
                </a:r>
              </a:p>
            </p:txBody>
          </p:sp>
        </p:grpSp>
      </p:grpSp>
      <p:pic>
        <p:nvPicPr>
          <p:cNvPr id="63509" name="Picture 21" descr="1585"/>
          <p:cNvPicPr>
            <a:picLocks noChangeAspect="1" noChangeArrowheads="1"/>
          </p:cNvPicPr>
          <p:nvPr/>
        </p:nvPicPr>
        <p:blipFill>
          <a:blip r:embed="rId2"/>
          <a:srcRect l="5556"/>
          <a:stretch>
            <a:fillRect/>
          </a:stretch>
        </p:blipFill>
        <p:spPr bwMode="auto">
          <a:xfrm>
            <a:off x="2286000" y="4648200"/>
            <a:ext cx="15240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12" name="Line 24"/>
          <p:cNvSpPr>
            <a:spLocks noChangeShapeType="1"/>
          </p:cNvSpPr>
          <p:nvPr/>
        </p:nvSpPr>
        <p:spPr bwMode="auto">
          <a:xfrm>
            <a:off x="4391025" y="5199063"/>
            <a:ext cx="25908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187575" y="5118100"/>
            <a:ext cx="2286000" cy="152400"/>
            <a:chOff x="1248" y="3120"/>
            <a:chExt cx="1440" cy="96"/>
          </a:xfrm>
        </p:grpSpPr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1296" y="3168"/>
              <a:ext cx="1392" cy="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1248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Oval 25"/>
            <p:cNvSpPr>
              <a:spLocks noChangeArrowheads="1"/>
            </p:cNvSpPr>
            <p:nvPr/>
          </p:nvSpPr>
          <p:spPr bwMode="auto">
            <a:xfrm>
              <a:off x="2592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6946900" y="511333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1951038" y="52466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4197350" y="5216525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63518" name="AutoShape 30"/>
          <p:cNvSpPr>
            <a:spLocks/>
          </p:cNvSpPr>
          <p:nvPr/>
        </p:nvSpPr>
        <p:spPr bwMode="auto">
          <a:xfrm rot="-5400000">
            <a:off x="3200400" y="4357688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2819400" y="5568950"/>
            <a:ext cx="1219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28dm</a:t>
            </a:r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6808788" y="5222875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63521" name="AutoShape 33"/>
          <p:cNvSpPr>
            <a:spLocks/>
          </p:cNvSpPr>
          <p:nvPr/>
        </p:nvSpPr>
        <p:spPr bwMode="auto">
          <a:xfrm rot="-5400000">
            <a:off x="5562600" y="4114800"/>
            <a:ext cx="304800" cy="2590800"/>
          </a:xfrm>
          <a:prstGeom prst="lef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5214938" y="5527675"/>
            <a:ext cx="1219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34dm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tmFilter="0, 0; .2, .5; .8, .5; 1, 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500" autoRev="1" fill="hold"/>
                                        <p:tgtEl>
                                          <p:spTgt spid="635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2" grpId="0" animBg="1"/>
      <p:bldP spid="63514" grpId="0" animBg="1"/>
      <p:bldP spid="63515" grpId="0"/>
      <p:bldP spid="63517" grpId="0"/>
      <p:bldP spid="63518" grpId="0" animBg="1"/>
      <p:bldP spid="63519" grpId="0"/>
      <p:bldP spid="63520" grpId="0"/>
      <p:bldP spid="63521" grpId="0" animBg="1"/>
      <p:bldP spid="635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AutoShape 4"/>
          <p:cNvSpPr>
            <a:spLocks noChangeArrowheads="1"/>
          </p:cNvSpPr>
          <p:nvPr/>
        </p:nvSpPr>
        <p:spPr bwMode="gray">
          <a:xfrm>
            <a:off x="914400" y="4094163"/>
            <a:ext cx="7391400" cy="2395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CC1204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rgbClr val="2B166E"/>
                </a:solidFill>
              </a:rPr>
              <a:t>    </a:t>
            </a:r>
            <a:r>
              <a:rPr lang="en-US" sz="3200" b="1" i="1">
                <a:solidFill>
                  <a:srgbClr val="2B166E"/>
                </a:solidFill>
              </a:rPr>
              <a:t>Bài giải:</a:t>
            </a:r>
          </a:p>
          <a:p>
            <a:pPr algn="ctr">
              <a:defRPr/>
            </a:pPr>
            <a:r>
              <a:rPr lang="en-US" sz="3200" b="1" i="1">
                <a:solidFill>
                  <a:srgbClr val="2B166E"/>
                </a:solidFill>
              </a:rPr>
              <a:t>Con kiến phải đi hết đoạn đường dài là:</a:t>
            </a:r>
          </a:p>
          <a:p>
            <a:pPr algn="ctr">
              <a:defRPr/>
            </a:pPr>
            <a:r>
              <a:rPr lang="en-US" sz="3200" b="1" i="1">
                <a:solidFill>
                  <a:srgbClr val="2B166E"/>
                </a:solidFill>
              </a:rPr>
              <a:t>28 + 34 = 62 (dm)</a:t>
            </a:r>
          </a:p>
          <a:p>
            <a:pPr algn="ctr">
              <a:defRPr/>
            </a:pPr>
            <a:r>
              <a:rPr lang="en-US" sz="3200" b="1" i="1">
                <a:solidFill>
                  <a:srgbClr val="2B166E"/>
                </a:solidFill>
              </a:rPr>
              <a:t>                               Đáp số : 62dm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346450" y="1066800"/>
            <a:ext cx="2216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</a:rPr>
              <a:t>38 + 25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581400" y="609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Toán</a:t>
            </a:r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4268788" y="2874963"/>
            <a:ext cx="25908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2065338" y="2794000"/>
            <a:ext cx="2286000" cy="152400"/>
            <a:chOff x="1248" y="3120"/>
            <a:chExt cx="1440" cy="96"/>
          </a:xfrm>
        </p:grpSpPr>
        <p:sp>
          <p:nvSpPr>
            <p:cNvPr id="7191" name="Line 11"/>
            <p:cNvSpPr>
              <a:spLocks noChangeShapeType="1"/>
            </p:cNvSpPr>
            <p:nvPr/>
          </p:nvSpPr>
          <p:spPr bwMode="auto">
            <a:xfrm>
              <a:off x="1296" y="3168"/>
              <a:ext cx="1392" cy="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Oval 12"/>
            <p:cNvSpPr>
              <a:spLocks noChangeArrowheads="1"/>
            </p:cNvSpPr>
            <p:nvPr/>
          </p:nvSpPr>
          <p:spPr bwMode="auto">
            <a:xfrm>
              <a:off x="1248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13"/>
            <p:cNvSpPr>
              <a:spLocks noChangeArrowheads="1"/>
            </p:cNvSpPr>
            <p:nvPr/>
          </p:nvSpPr>
          <p:spPr bwMode="auto">
            <a:xfrm>
              <a:off x="2592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5" name="Oval 14"/>
          <p:cNvSpPr>
            <a:spLocks noChangeArrowheads="1"/>
          </p:cNvSpPr>
          <p:nvPr/>
        </p:nvSpPr>
        <p:spPr bwMode="auto">
          <a:xfrm>
            <a:off x="6824663" y="278923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1828800" y="29225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4054475" y="2974975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  <p:sp>
        <p:nvSpPr>
          <p:cNvPr id="7178" name="AutoShape 17"/>
          <p:cNvSpPr>
            <a:spLocks/>
          </p:cNvSpPr>
          <p:nvPr/>
        </p:nvSpPr>
        <p:spPr bwMode="auto">
          <a:xfrm rot="-5400000">
            <a:off x="3078163" y="2033588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2697163" y="3244850"/>
            <a:ext cx="1219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28dm</a:t>
            </a:r>
          </a:p>
        </p:txBody>
      </p:sp>
      <p:sp>
        <p:nvSpPr>
          <p:cNvPr id="7180" name="Text Box 19"/>
          <p:cNvSpPr txBox="1">
            <a:spLocks noChangeArrowheads="1"/>
          </p:cNvSpPr>
          <p:nvPr/>
        </p:nvSpPr>
        <p:spPr bwMode="auto">
          <a:xfrm>
            <a:off x="6686550" y="2898775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7181" name="AutoShape 20"/>
          <p:cNvSpPr>
            <a:spLocks/>
          </p:cNvSpPr>
          <p:nvPr/>
        </p:nvSpPr>
        <p:spPr bwMode="auto">
          <a:xfrm rot="-5400000">
            <a:off x="5410200" y="1790700"/>
            <a:ext cx="304800" cy="2590800"/>
          </a:xfrm>
          <a:prstGeom prst="lef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21"/>
          <p:cNvSpPr txBox="1">
            <a:spLocks noChangeArrowheads="1"/>
          </p:cNvSpPr>
          <p:nvPr/>
        </p:nvSpPr>
        <p:spPr bwMode="auto">
          <a:xfrm>
            <a:off x="5105400" y="3238500"/>
            <a:ext cx="1219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34dm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57200" y="2095500"/>
            <a:ext cx="762000" cy="660400"/>
            <a:chOff x="336" y="2112"/>
            <a:chExt cx="480" cy="416"/>
          </a:xfrm>
        </p:grpSpPr>
        <p:grpSp>
          <p:nvGrpSpPr>
            <p:cNvPr id="7186" name="Group 23"/>
            <p:cNvGrpSpPr>
              <a:grpSpLocks/>
            </p:cNvGrpSpPr>
            <p:nvPr/>
          </p:nvGrpSpPr>
          <p:grpSpPr bwMode="auto">
            <a:xfrm>
              <a:off x="336" y="2113"/>
              <a:ext cx="480" cy="415"/>
              <a:chOff x="999" y="3120"/>
              <a:chExt cx="768" cy="1010"/>
            </a:xfrm>
          </p:grpSpPr>
          <p:sp>
            <p:nvSpPr>
              <p:cNvPr id="7188" name="AutoShape 24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7" name="Freeform 25"/>
              <p:cNvSpPr>
                <a:spLocks/>
              </p:cNvSpPr>
              <p:nvPr/>
            </p:nvSpPr>
            <p:spPr bwMode="gray">
              <a:xfrm>
                <a:off x="1047" y="3169"/>
                <a:ext cx="382" cy="372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538" name="Text Box 26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80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endParaRPr>
              </a:p>
            </p:txBody>
          </p:sp>
        </p:grpSp>
        <p:sp>
          <p:nvSpPr>
            <p:cNvPr id="7187" name="Text Box 27"/>
            <p:cNvSpPr txBox="1">
              <a:spLocks noChangeArrowheads="1"/>
            </p:cNvSpPr>
            <p:nvPr/>
          </p:nvSpPr>
          <p:spPr bwMode="auto">
            <a:xfrm>
              <a:off x="480" y="211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33"/>
                  </a:solidFill>
                </a:rPr>
                <a:t>3</a:t>
              </a:r>
            </a:p>
          </p:txBody>
        </p:sp>
      </p:grpSp>
      <p:sp>
        <p:nvSpPr>
          <p:cNvPr id="64540" name="AutoShape 28"/>
          <p:cNvSpPr>
            <a:spLocks/>
          </p:cNvSpPr>
          <p:nvPr/>
        </p:nvSpPr>
        <p:spPr bwMode="auto">
          <a:xfrm rot="5400000">
            <a:off x="4369593" y="278607"/>
            <a:ext cx="328613" cy="4648200"/>
          </a:xfrm>
          <a:prstGeom prst="leftBrace">
            <a:avLst>
              <a:gd name="adj1" fmla="val 117874"/>
              <a:gd name="adj2" fmla="val 50000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3886200" y="18288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… dm?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4516" grpId="0" animBg="1"/>
      <p:bldP spid="64540" grpId="0" animBg="1"/>
      <p:bldP spid="645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346450" y="141605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800000"/>
                </a:solidFill>
              </a:rPr>
              <a:t>38 + 25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581400" y="712788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Toán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30188" y="1971675"/>
            <a:ext cx="762000" cy="660400"/>
            <a:chOff x="336" y="2112"/>
            <a:chExt cx="480" cy="416"/>
          </a:xfrm>
        </p:grpSpPr>
        <p:grpSp>
          <p:nvGrpSpPr>
            <p:cNvPr id="8212" name="Group 8"/>
            <p:cNvGrpSpPr>
              <a:grpSpLocks/>
            </p:cNvGrpSpPr>
            <p:nvPr/>
          </p:nvGrpSpPr>
          <p:grpSpPr bwMode="auto">
            <a:xfrm>
              <a:off x="336" y="2113"/>
              <a:ext cx="480" cy="415"/>
              <a:chOff x="999" y="3120"/>
              <a:chExt cx="768" cy="1010"/>
            </a:xfrm>
          </p:grpSpPr>
          <p:sp>
            <p:nvSpPr>
              <p:cNvPr id="8214" name="AutoShape 9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gray">
              <a:xfrm>
                <a:off x="1047" y="3169"/>
                <a:ext cx="382" cy="372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547" name="Text Box 11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80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endParaRPr>
              </a:p>
            </p:txBody>
          </p:sp>
        </p:grpSp>
        <p:sp>
          <p:nvSpPr>
            <p:cNvPr id="8213" name="Text Box 12"/>
            <p:cNvSpPr txBox="1">
              <a:spLocks noChangeArrowheads="1"/>
            </p:cNvSpPr>
            <p:nvPr/>
          </p:nvSpPr>
          <p:spPr bwMode="auto">
            <a:xfrm>
              <a:off x="480" y="211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33"/>
                  </a:solidFill>
                </a:rPr>
                <a:t>4</a:t>
              </a:r>
            </a:p>
          </p:txBody>
        </p:sp>
      </p:grp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1284288" y="2752725"/>
            <a:ext cx="28019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8 + 4  …  8 + 5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98425" y="2743200"/>
            <a:ext cx="1219200" cy="1905000"/>
            <a:chOff x="192" y="1488"/>
            <a:chExt cx="768" cy="1200"/>
          </a:xfrm>
        </p:grpSpPr>
        <p:sp>
          <p:nvSpPr>
            <p:cNvPr id="8210" name="Rectangle 29"/>
            <p:cNvSpPr>
              <a:spLocks noChangeArrowheads="1"/>
            </p:cNvSpPr>
            <p:nvPr/>
          </p:nvSpPr>
          <p:spPr bwMode="auto">
            <a:xfrm>
              <a:off x="192" y="1488"/>
              <a:ext cx="384" cy="1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>
                  <a:solidFill>
                    <a:srgbClr val="000099"/>
                  </a:solidFill>
                </a:rPr>
                <a:t>&gt;</a:t>
              </a:r>
            </a:p>
            <a:p>
              <a:pPr algn="ctr"/>
              <a:r>
                <a:rPr lang="en-US" sz="4400" b="1">
                  <a:solidFill>
                    <a:srgbClr val="000099"/>
                  </a:solidFill>
                </a:rPr>
                <a:t>&lt;</a:t>
              </a:r>
            </a:p>
            <a:p>
              <a:pPr algn="ctr"/>
              <a:r>
                <a:rPr lang="en-US" sz="4400" b="1">
                  <a:solidFill>
                    <a:srgbClr val="000099"/>
                  </a:solidFill>
                </a:rPr>
                <a:t>=</a:t>
              </a:r>
            </a:p>
          </p:txBody>
        </p:sp>
        <p:sp>
          <p:nvSpPr>
            <p:cNvPr id="8211" name="Text Box 30"/>
            <p:cNvSpPr txBox="1">
              <a:spLocks noChangeArrowheads="1"/>
            </p:cNvSpPr>
            <p:nvPr/>
          </p:nvSpPr>
          <p:spPr bwMode="auto">
            <a:xfrm>
              <a:off x="576" y="1824"/>
              <a:ext cx="38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>
                  <a:solidFill>
                    <a:srgbClr val="000099"/>
                  </a:solidFill>
                </a:rPr>
                <a:t>?</a:t>
              </a:r>
            </a:p>
          </p:txBody>
        </p:sp>
      </p:grp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1295400" y="3573463"/>
            <a:ext cx="27432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9 + 9  …  8 + 9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1295400" y="4410075"/>
            <a:ext cx="2746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9 + 7  …  9 + 6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5410200" y="2819400"/>
            <a:ext cx="3200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18 + 8  …  19 + 9</a:t>
            </a:r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2265363" y="2847975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990000"/>
                </a:solidFill>
              </a:rPr>
              <a:t>&lt;</a:t>
            </a:r>
          </a:p>
        </p:txBody>
      </p:sp>
      <p:sp>
        <p:nvSpPr>
          <p:cNvPr id="65571" name="Rectangle 35"/>
          <p:cNvSpPr>
            <a:spLocks noChangeArrowheads="1"/>
          </p:cNvSpPr>
          <p:nvPr/>
        </p:nvSpPr>
        <p:spPr bwMode="auto">
          <a:xfrm>
            <a:off x="2286000" y="365125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990000"/>
                </a:solidFill>
              </a:rPr>
              <a:t>&gt;</a:t>
            </a:r>
          </a:p>
        </p:txBody>
      </p:sp>
      <p:sp>
        <p:nvSpPr>
          <p:cNvPr id="65572" name="Rectangle 36"/>
          <p:cNvSpPr>
            <a:spLocks noChangeArrowheads="1"/>
          </p:cNvSpPr>
          <p:nvPr/>
        </p:nvSpPr>
        <p:spPr bwMode="auto">
          <a:xfrm>
            <a:off x="2251075" y="4448175"/>
            <a:ext cx="685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990000"/>
                </a:solidFill>
              </a:rPr>
              <a:t>&gt;</a:t>
            </a:r>
          </a:p>
        </p:txBody>
      </p:sp>
      <p:sp>
        <p:nvSpPr>
          <p:cNvPr id="65573" name="Rectangle 37"/>
          <p:cNvSpPr>
            <a:spLocks noChangeArrowheads="1"/>
          </p:cNvSpPr>
          <p:nvPr/>
        </p:nvSpPr>
        <p:spPr bwMode="auto">
          <a:xfrm>
            <a:off x="6684963" y="2819400"/>
            <a:ext cx="6858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990000"/>
                </a:solidFill>
              </a:rPr>
              <a:t>&lt;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5410200" y="3622675"/>
            <a:ext cx="3200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18 + 9  …  19 + 8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5313363" y="4432300"/>
            <a:ext cx="37274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19 + 10  …  10 + 18</a:t>
            </a:r>
          </a:p>
        </p:txBody>
      </p:sp>
      <p:sp>
        <p:nvSpPr>
          <p:cNvPr id="65581" name="Rectangle 45"/>
          <p:cNvSpPr>
            <a:spLocks noChangeArrowheads="1"/>
          </p:cNvSpPr>
          <p:nvPr/>
        </p:nvSpPr>
        <p:spPr bwMode="auto">
          <a:xfrm>
            <a:off x="6629400" y="3657600"/>
            <a:ext cx="6858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990000"/>
                </a:solidFill>
              </a:rPr>
              <a:t>=</a:t>
            </a:r>
          </a:p>
        </p:txBody>
      </p:sp>
      <p:sp>
        <p:nvSpPr>
          <p:cNvPr id="65582" name="Rectangle 46"/>
          <p:cNvSpPr>
            <a:spLocks noChangeArrowheads="1"/>
          </p:cNvSpPr>
          <p:nvPr/>
        </p:nvSpPr>
        <p:spPr bwMode="auto">
          <a:xfrm>
            <a:off x="6678613" y="4419600"/>
            <a:ext cx="6858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990000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5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3" grpId="0"/>
      <p:bldP spid="65567" grpId="0"/>
      <p:bldP spid="65568" grpId="0"/>
      <p:bldP spid="65569" grpId="0"/>
      <p:bldP spid="65570" grpId="0" animBg="1"/>
      <p:bldP spid="65571" grpId="0" animBg="1"/>
      <p:bldP spid="65572" grpId="0" animBg="1"/>
      <p:bldP spid="65573" grpId="0" animBg="1"/>
      <p:bldP spid="65578" grpId="0"/>
      <p:bldP spid="65579" grpId="0"/>
      <p:bldP spid="65581" grpId="0" animBg="1"/>
      <p:bldP spid="655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/>
              <a:t>CỦNG CỐ - DẶN DÒ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Vừa rồi các em học bài gì?</a:t>
            </a:r>
          </a:p>
          <a:p>
            <a:pPr eaLnBrk="1" hangingPunct="1"/>
            <a:r>
              <a:rPr lang="en-US" u="sng" smtClean="0"/>
              <a:t>Trò chơi</a:t>
            </a:r>
            <a:r>
              <a:rPr lang="en-US" smtClean="0"/>
              <a:t> : </a:t>
            </a:r>
            <a:r>
              <a:rPr lang="en-US" smtClean="0">
                <a:solidFill>
                  <a:srgbClr val="FF00FF"/>
                </a:solidFill>
              </a:rPr>
              <a:t>Đúng ghi đ, sai ghi s</a:t>
            </a:r>
          </a:p>
          <a:p>
            <a:pPr eaLnBrk="1" hangingPunct="1">
              <a:buFontTx/>
              <a:buNone/>
            </a:pPr>
            <a:r>
              <a:rPr lang="en-US" smtClean="0"/>
              <a:t>38 + 35 = 63    ….                 28 + 15 = 43 ….</a:t>
            </a:r>
          </a:p>
          <a:p>
            <a:pPr eaLnBrk="1" hangingPunct="1">
              <a:buFontTx/>
              <a:buNone/>
            </a:pPr>
            <a:r>
              <a:rPr lang="en-US" smtClean="0"/>
              <a:t>48 + 17 = 65    ….                 18 +  18 = 0  ….            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384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048000" y="24384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48000" y="3048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đ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7391400" y="241458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đ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7391400" y="291782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 animBg="1"/>
      <p:bldP spid="69639" grpId="0" animBg="1"/>
      <p:bldP spid="696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2971800" y="8382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DẶN DÒ 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524000" y="1828800"/>
            <a:ext cx="6324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/>
              <a:t>Xem trước bài : </a:t>
            </a:r>
            <a:r>
              <a:rPr lang="en-US" sz="3200" b="1" i="1">
                <a:solidFill>
                  <a:srgbClr val="FF00FF"/>
                </a:solidFill>
              </a:rPr>
              <a:t>Luyện tập</a:t>
            </a:r>
            <a:r>
              <a:rPr lang="en-US" sz="3200" b="1" i="1"/>
              <a:t> </a:t>
            </a:r>
          </a:p>
          <a:p>
            <a:pPr>
              <a:spcBef>
                <a:spcPct val="50000"/>
              </a:spcBef>
            </a:pPr>
            <a:r>
              <a:rPr lang="en-US" sz="3200" b="1" i="1"/>
              <a:t>HSKK : xem trước BT 1,2 / 22</a:t>
            </a:r>
          </a:p>
          <a:p>
            <a:pPr>
              <a:spcBef>
                <a:spcPct val="50000"/>
              </a:spcBef>
            </a:pPr>
            <a:r>
              <a:rPr lang="en-US" sz="3200" b="1" i="1"/>
              <a:t>HSKG : xem trước BT 3,4,5/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3354</TotalTime>
  <Words>385</Words>
  <Application>Microsoft Office PowerPoint</Application>
  <PresentationFormat>On-screen Show (4:3)</PresentationFormat>
  <Paragraphs>151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CỦNG CỐ - DẶN DÒ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78</cp:revision>
  <dcterms:created xsi:type="dcterms:W3CDTF">2009-03-04T06:00:53Z</dcterms:created>
  <dcterms:modified xsi:type="dcterms:W3CDTF">2016-06-29T09:42:53Z</dcterms:modified>
</cp:coreProperties>
</file>